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0" r:id="rId4"/>
    <p:sldId id="264" r:id="rId5"/>
    <p:sldId id="271" r:id="rId6"/>
    <p:sldId id="260" r:id="rId7"/>
    <p:sldId id="273" r:id="rId8"/>
    <p:sldId id="272" r:id="rId9"/>
    <p:sldId id="262" r:id="rId10"/>
    <p:sldId id="274" r:id="rId11"/>
    <p:sldId id="275" r:id="rId12"/>
    <p:sldId id="26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 varScale="1">
        <p:scale>
          <a:sx n="58" d="100"/>
          <a:sy n="58" d="100"/>
        </p:scale>
        <p:origin x="54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pmc/articles/PMC3078916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14.jpe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87521" y="3346620"/>
            <a:ext cx="7214594" cy="126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10"/>
              </a:lnSpc>
            </a:pPr>
            <a:r>
              <a:rPr lang="en-US" sz="7507" spc="-150" dirty="0">
                <a:solidFill>
                  <a:srgbClr val="191919"/>
                </a:solidFill>
              </a:rPr>
              <a:t>H1N1 VIRUS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1" y="4403531"/>
            <a:ext cx="8293728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06"/>
              </a:lnSpc>
            </a:pPr>
            <a:r>
              <a:rPr lang="en-US" sz="11647" spc="-232" dirty="0">
                <a:solidFill>
                  <a:srgbClr val="191919"/>
                </a:solidFill>
              </a:rPr>
              <a:t>VACCINE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521" y="6550297"/>
            <a:ext cx="6832368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5"/>
              </a:lnSpc>
            </a:pPr>
            <a:r>
              <a:rPr lang="en-US" sz="3018" spc="241" dirty="0">
                <a:solidFill>
                  <a:srgbClr val="191919"/>
                </a:solidFill>
                <a:hlinkClick r:id="rId6"/>
              </a:rPr>
              <a:t>Example</a:t>
            </a:r>
            <a:endParaRPr lang="en-US" sz="3018" spc="241" dirty="0">
              <a:solidFill>
                <a:srgbClr val="19191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97D417-DC7A-89F3-A42B-07EE8A4EA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45" y="2266866"/>
            <a:ext cx="5711009" cy="5772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FB2827-9D09-D3E6-F25F-128819E2FD0C}"/>
              </a:ext>
            </a:extLst>
          </p:cNvPr>
          <p:cNvSpPr txBox="1"/>
          <p:nvPr/>
        </p:nvSpPr>
        <p:spPr>
          <a:xfrm>
            <a:off x="1188670" y="7148685"/>
            <a:ext cx="8769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vaccination context, factors related to personal beliefs, attitudes, and knowledge about vaccines might be more critical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" y="79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3040" y="967036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902" y="1597213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spc="-102" dirty="0">
                <a:solidFill>
                  <a:srgbClr val="191919"/>
                </a:solidFill>
              </a:rPr>
              <a:t>Feature Selection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5F4EBA-41AD-3A95-B0C3-303377C6688E}"/>
              </a:ext>
            </a:extLst>
          </p:cNvPr>
          <p:cNvSpPr txBox="1"/>
          <p:nvPr/>
        </p:nvSpPr>
        <p:spPr>
          <a:xfrm>
            <a:off x="2231231" y="3703340"/>
            <a:ext cx="669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=&gt; Recursive Feature Elimination</a:t>
            </a:r>
          </a:p>
          <a:p>
            <a:r>
              <a:rPr lang="en-IN" sz="3600" dirty="0"/>
              <a:t>=&gt; </a:t>
            </a:r>
            <a:r>
              <a:rPr lang="en-IN" sz="3600" dirty="0" err="1"/>
              <a:t>SelectKBest</a:t>
            </a:r>
            <a:r>
              <a:rPr lang="en-IN" sz="3600" dirty="0"/>
              <a:t> method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9E60B-98D5-A30E-D2AE-07C7C970FE31}"/>
              </a:ext>
            </a:extLst>
          </p:cNvPr>
          <p:cNvSpPr txBox="1"/>
          <p:nvPr/>
        </p:nvSpPr>
        <p:spPr>
          <a:xfrm>
            <a:off x="1327902" y="5840081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=&gt; </a:t>
            </a:r>
            <a:r>
              <a:rPr lang="en-IN" sz="2800" dirty="0"/>
              <a:t>Can we manipulate the data?</a:t>
            </a:r>
          </a:p>
        </p:txBody>
      </p:sp>
    </p:spTree>
    <p:extLst>
      <p:ext uri="{BB962C8B-B14F-4D97-AF65-F5344CB8AC3E}">
        <p14:creationId xmlns:p14="http://schemas.microsoft.com/office/powerpoint/2010/main" val="40619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" y="79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3040" y="967036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902" y="1597213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spc="-102" dirty="0">
                <a:solidFill>
                  <a:srgbClr val="191919"/>
                </a:solidFill>
              </a:rPr>
              <a:t>Observation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732C63-AC92-88E9-F9B7-123F7E8C5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6887"/>
              </p:ext>
            </p:extLst>
          </p:nvPr>
        </p:nvGraphicFramePr>
        <p:xfrm>
          <a:off x="1799184" y="2531423"/>
          <a:ext cx="15121679" cy="6853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564005667"/>
                    </a:ext>
                  </a:extLst>
                </a:gridCol>
                <a:gridCol w="6710771">
                  <a:extLst>
                    <a:ext uri="{9D8B030D-6E8A-4147-A177-3AD203B41FA5}">
                      <a16:colId xmlns:a16="http://schemas.microsoft.com/office/drawing/2014/main" val="309813644"/>
                    </a:ext>
                  </a:extLst>
                </a:gridCol>
                <a:gridCol w="1683304">
                  <a:extLst>
                    <a:ext uri="{9D8B030D-6E8A-4147-A177-3AD203B41FA5}">
                      <a16:colId xmlns:a16="http://schemas.microsoft.com/office/drawing/2014/main" val="3131932128"/>
                    </a:ext>
                  </a:extLst>
                </a:gridCol>
                <a:gridCol w="1486918">
                  <a:extLst>
                    <a:ext uri="{9D8B030D-6E8A-4147-A177-3AD203B41FA5}">
                      <a16:colId xmlns:a16="http://schemas.microsoft.com/office/drawing/2014/main" val="3112245351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1146333531"/>
                    </a:ext>
                  </a:extLst>
                </a:gridCol>
                <a:gridCol w="1655249">
                  <a:extLst>
                    <a:ext uri="{9D8B030D-6E8A-4147-A177-3AD203B41FA5}">
                      <a16:colId xmlns:a16="http://schemas.microsoft.com/office/drawing/2014/main" val="3683602118"/>
                    </a:ext>
                  </a:extLst>
                </a:gridCol>
                <a:gridCol w="1486918">
                  <a:extLst>
                    <a:ext uri="{9D8B030D-6E8A-4147-A177-3AD203B41FA5}">
                      <a16:colId xmlns:a16="http://schemas.microsoft.com/office/drawing/2014/main" val="10092107"/>
                    </a:ext>
                  </a:extLst>
                </a:gridCol>
              </a:tblGrid>
              <a:tr h="77157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         </a:t>
                      </a:r>
                      <a:r>
                        <a:rPr lang="en-IN" sz="2400" u="none" strike="noStrike" dirty="0" err="1">
                          <a:effectLst/>
                        </a:rPr>
                        <a:t>S.No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Model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Precision (0)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Sensitivity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Accuracy 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Precision (1)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Specificity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5726504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1.  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Logistic Regression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86|86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41|44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83|84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68|69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95|95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71952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Logisitic</a:t>
                      </a:r>
                      <a:r>
                        <a:rPr lang="en-US" sz="2400" u="none" strike="noStrike" dirty="0">
                          <a:effectLst/>
                        </a:rPr>
                        <a:t> Regression with </a:t>
                      </a:r>
                      <a:r>
                        <a:rPr lang="en-US" sz="2400" u="none" strike="noStrike" dirty="0" err="1">
                          <a:effectLst/>
                        </a:rPr>
                        <a:t>class_weight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89|89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64|65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74|74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42|43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76|76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4296410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After manipulating the data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85|86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40|41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83|83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68|67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95|95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2482032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Recursive Feature Elimination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84|84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32|33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82|82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66|64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95|95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5280530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 </a:t>
                      </a:r>
                      <a:r>
                        <a:rPr lang="en-IN" sz="2400" u="none" strike="noStrike" dirty="0" err="1">
                          <a:effectLst/>
                        </a:rPr>
                        <a:t>SelectKBest</a:t>
                      </a:r>
                      <a:r>
                        <a:rPr lang="en-IN" sz="2400" u="none" strike="noStrike" dirty="0">
                          <a:effectLst/>
                        </a:rPr>
                        <a:t> Method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84|84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34|34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82|82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63|63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95|94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8880503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SMOTE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75|89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73|65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76|76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77|45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79|79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4047316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ADASYN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74|89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73|65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75|74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76|43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76|76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2013967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8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Feature Selection with SMOTE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71|91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85|87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61|47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57|27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36|36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7233981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Feature Selection with ADASYN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69|92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85|89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60|46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57|27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34|34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2734442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10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Hyper parameters (GridSearchCV())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85|86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40|41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83|83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68|67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95|95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081657"/>
                  </a:ext>
                </a:extLst>
              </a:tr>
              <a:tr h="552945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Hyper parameters (GridSearchCV()) with SMOTE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75|90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75|67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76|75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77|44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77|77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894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34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1357" y="2466314"/>
            <a:ext cx="16075877" cy="7577505"/>
            <a:chOff x="0" y="-831165"/>
            <a:chExt cx="5035737" cy="2373638"/>
          </a:xfrm>
        </p:grpSpPr>
        <p:sp>
          <p:nvSpPr>
            <p:cNvPr id="3" name="Freeform 3"/>
            <p:cNvSpPr/>
            <p:nvPr/>
          </p:nvSpPr>
          <p:spPr>
            <a:xfrm>
              <a:off x="2250129" y="-831165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8394" y="2100713"/>
            <a:ext cx="6083085" cy="6083085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8756767" y="5050009"/>
            <a:ext cx="42696" cy="2482460"/>
            <a:chOff x="0" y="0"/>
            <a:chExt cx="13374" cy="7776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38726" y="5951667"/>
            <a:ext cx="3857414" cy="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5"/>
              </a:lnSpc>
            </a:pPr>
            <a:endParaRPr lang="en-US" sz="1746" dirty="0">
              <a:solidFill>
                <a:srgbClr val="FFFFFF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38726" y="5521377"/>
            <a:ext cx="3760379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5"/>
              </a:lnSpc>
            </a:pPr>
            <a:endParaRPr lang="en-US" sz="1746" dirty="0">
              <a:solidFill>
                <a:srgbClr val="FFFFFF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38680" y="2948548"/>
            <a:ext cx="4690387" cy="86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spc="477" dirty="0">
                <a:solidFill>
                  <a:srgbClr val="FFFFFF"/>
                </a:solidFill>
              </a:rPr>
              <a:t>Suggestions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38680" y="3787218"/>
            <a:ext cx="4872554" cy="4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5"/>
              </a:lnSpc>
              <a:spcBef>
                <a:spcPct val="0"/>
              </a:spcBef>
            </a:pPr>
            <a:endParaRPr lang="en-US" sz="2611" spc="-52" dirty="0">
              <a:solidFill>
                <a:srgbClr val="FFFFFF"/>
              </a:solidFill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F481D2-274B-8D15-B6D6-69E940314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83" y="3252083"/>
            <a:ext cx="4878288" cy="3658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E73CF5-3612-E4E5-46E7-B2D1B7A44697}"/>
              </a:ext>
            </a:extLst>
          </p:cNvPr>
          <p:cNvSpPr txBox="1"/>
          <p:nvPr/>
        </p:nvSpPr>
        <p:spPr>
          <a:xfrm>
            <a:off x="9074957" y="5557549"/>
            <a:ext cx="4562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=&gt; Features</a:t>
            </a:r>
          </a:p>
          <a:p>
            <a:r>
              <a:rPr lang="en-IN" sz="3600">
                <a:solidFill>
                  <a:schemeClr val="bg1"/>
                </a:solidFill>
              </a:rPr>
              <a:t>=&gt; Knowledge Domain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+mj-l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+mj-lt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3600" dirty="0">
                <a:solidFill>
                  <a:srgbClr val="FFFFFF"/>
                </a:solidFill>
                <a:latin typeface="+mj-lt"/>
              </a:rPr>
              <a:t>Predict how likely it is that people will take the H1N1 flu vaccine using Logistic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14800" y="2548314"/>
            <a:ext cx="8722069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spc="-136" dirty="0">
                <a:solidFill>
                  <a:srgbClr val="FDFBFB"/>
                </a:solidFill>
                <a:latin typeface="+mj-lt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+mj-l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+mj-l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3520570" y="4181804"/>
            <a:ext cx="897922" cy="0"/>
          </a:xfrm>
          <a:prstGeom prst="line">
            <a:avLst/>
          </a:prstGeom>
          <a:ln w="28575" cap="rnd">
            <a:solidFill>
              <a:srgbClr val="035D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>
            <a:off x="1208394" y="3017474"/>
            <a:ext cx="2312177" cy="2312177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N" dirty="0">
              <a:latin typeface="+mj-lt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570960" y="6493804"/>
            <a:ext cx="830149" cy="3057"/>
          </a:xfrm>
          <a:prstGeom prst="line">
            <a:avLst/>
          </a:prstGeom>
          <a:ln w="28575" cap="rnd">
            <a:solidFill>
              <a:srgbClr val="035D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9" name="Freeform 9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885580" y="1530513"/>
            <a:ext cx="2312178" cy="79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spc="-93" dirty="0">
                <a:solidFill>
                  <a:srgbClr val="191919"/>
                </a:solidFill>
                <a:latin typeface="+mj-lt"/>
              </a:rPr>
              <a:t>ERROR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28447" y="2864439"/>
            <a:ext cx="2210553" cy="48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 dirty="0">
                <a:solidFill>
                  <a:srgbClr val="106861"/>
                </a:solidFill>
                <a:latin typeface="+mj-lt"/>
              </a:rPr>
              <a:t>PRECISION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9829" y="3916127"/>
            <a:ext cx="2115212" cy="1095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1866" dirty="0">
                <a:solidFill>
                  <a:srgbClr val="343432"/>
                </a:solidFill>
                <a:latin typeface="+mj-lt"/>
              </a:rPr>
              <a:t>             </a:t>
            </a:r>
            <a:r>
              <a:rPr lang="en-US" sz="3200" dirty="0">
                <a:solidFill>
                  <a:srgbClr val="343432"/>
                </a:solidFill>
                <a:latin typeface="+mj-lt"/>
              </a:rPr>
              <a:t>TN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---------------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   TN + FP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E17E-7F2E-B9A0-7D92-BA296B31CC8C}"/>
              </a:ext>
            </a:extLst>
          </p:cNvPr>
          <p:cNvSpPr txBox="1"/>
          <p:nvPr/>
        </p:nvSpPr>
        <p:spPr>
          <a:xfrm>
            <a:off x="1940332" y="3377808"/>
            <a:ext cx="1531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atin typeface="+mj-lt"/>
              </a:rPr>
              <a:t>0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2110AAE9-8E36-68B5-EA0F-7A7537BD3B9D}"/>
              </a:ext>
            </a:extLst>
          </p:cNvPr>
          <p:cNvSpPr/>
          <p:nvPr/>
        </p:nvSpPr>
        <p:spPr>
          <a:xfrm>
            <a:off x="1208393" y="5328395"/>
            <a:ext cx="2312177" cy="2312177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N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0FE9F-501F-B02A-15BB-14763EB2330B}"/>
              </a:ext>
            </a:extLst>
          </p:cNvPr>
          <p:cNvSpPr txBox="1"/>
          <p:nvPr/>
        </p:nvSpPr>
        <p:spPr>
          <a:xfrm>
            <a:off x="1960569" y="5646233"/>
            <a:ext cx="1531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atin typeface="+mj-lt"/>
              </a:rPr>
              <a:t>1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BA037E83-C1EE-F95A-B4D5-4291A0F1D550}"/>
              </a:ext>
            </a:extLst>
          </p:cNvPr>
          <p:cNvSpPr txBox="1"/>
          <p:nvPr/>
        </p:nvSpPr>
        <p:spPr>
          <a:xfrm>
            <a:off x="5123788" y="6134058"/>
            <a:ext cx="2115212" cy="1095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1866" dirty="0">
                <a:solidFill>
                  <a:srgbClr val="343432"/>
                </a:solidFill>
                <a:latin typeface="+mj-lt"/>
              </a:rPr>
              <a:t>             </a:t>
            </a:r>
            <a:r>
              <a:rPr lang="en-US" sz="3200" dirty="0">
                <a:solidFill>
                  <a:srgbClr val="343432"/>
                </a:solidFill>
                <a:latin typeface="+mj-lt"/>
              </a:rPr>
              <a:t>TP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---------------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   TP + FP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D9E88D95-A34E-322C-15D0-15C4C3F7B4A5}"/>
              </a:ext>
            </a:extLst>
          </p:cNvPr>
          <p:cNvSpPr txBox="1"/>
          <p:nvPr/>
        </p:nvSpPr>
        <p:spPr>
          <a:xfrm>
            <a:off x="5276188" y="3954916"/>
            <a:ext cx="2115212" cy="1095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1866" dirty="0">
                <a:solidFill>
                  <a:srgbClr val="343432"/>
                </a:solidFill>
                <a:latin typeface="+mj-lt"/>
              </a:rPr>
              <a:t>             </a:t>
            </a:r>
            <a:r>
              <a:rPr lang="en-US" sz="3200" dirty="0">
                <a:solidFill>
                  <a:srgbClr val="343432"/>
                </a:solidFill>
                <a:latin typeface="+mj-lt"/>
              </a:rPr>
              <a:t>TN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---------------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   TN + FN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3A83A1D7-123C-5280-36FE-5ED681121376}"/>
              </a:ext>
            </a:extLst>
          </p:cNvPr>
          <p:cNvSpPr txBox="1"/>
          <p:nvPr/>
        </p:nvSpPr>
        <p:spPr>
          <a:xfrm>
            <a:off x="8199829" y="6134057"/>
            <a:ext cx="2115212" cy="1095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1866" dirty="0">
                <a:solidFill>
                  <a:srgbClr val="343432"/>
                </a:solidFill>
                <a:latin typeface="+mj-lt"/>
              </a:rPr>
              <a:t>             </a:t>
            </a:r>
            <a:r>
              <a:rPr lang="en-US" sz="3200" dirty="0">
                <a:solidFill>
                  <a:srgbClr val="343432"/>
                </a:solidFill>
                <a:latin typeface="+mj-lt"/>
              </a:rPr>
              <a:t>TP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---------------</a:t>
            </a:r>
          </a:p>
          <a:p>
            <a:pPr marL="0" lvl="0" indent="0">
              <a:lnSpc>
                <a:spcPts val="2800"/>
              </a:lnSpc>
            </a:pPr>
            <a:r>
              <a:rPr lang="en-US" sz="3200" dirty="0">
                <a:solidFill>
                  <a:srgbClr val="343432"/>
                </a:solidFill>
                <a:latin typeface="+mj-lt"/>
              </a:rPr>
              <a:t>   TP + FN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7A43D4C-9CDA-CBD6-A819-5A2F718567FC}"/>
              </a:ext>
            </a:extLst>
          </p:cNvPr>
          <p:cNvSpPr txBox="1"/>
          <p:nvPr/>
        </p:nvSpPr>
        <p:spPr>
          <a:xfrm>
            <a:off x="8382000" y="2855686"/>
            <a:ext cx="2210553" cy="48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 dirty="0">
                <a:solidFill>
                  <a:srgbClr val="106861"/>
                </a:solidFill>
                <a:latin typeface="+mj-lt"/>
              </a:rPr>
              <a:t>RECALL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A6AF922-1452-5BAF-EC3D-C31E0A5CCA5F}"/>
              </a:ext>
            </a:extLst>
          </p:cNvPr>
          <p:cNvSpPr txBox="1"/>
          <p:nvPr/>
        </p:nvSpPr>
        <p:spPr>
          <a:xfrm>
            <a:off x="11056464" y="4162638"/>
            <a:ext cx="2210553" cy="48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 dirty="0">
                <a:solidFill>
                  <a:srgbClr val="106861"/>
                </a:solidFill>
                <a:latin typeface="+mj-lt"/>
              </a:rPr>
              <a:t>SPECIFICITY</a:t>
            </a: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3035DD10-A86F-6032-CA7A-D486E1D0372D}"/>
              </a:ext>
            </a:extLst>
          </p:cNvPr>
          <p:cNvSpPr txBox="1"/>
          <p:nvPr/>
        </p:nvSpPr>
        <p:spPr>
          <a:xfrm>
            <a:off x="11051132" y="6431063"/>
            <a:ext cx="2210553" cy="48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 dirty="0">
                <a:solidFill>
                  <a:srgbClr val="106861"/>
                </a:solidFill>
                <a:latin typeface="+mj-lt"/>
              </a:rPr>
              <a:t>SENSITIVITY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BD705DA6-9340-3F2E-7EB4-8E45B28AFA34}"/>
              </a:ext>
            </a:extLst>
          </p:cNvPr>
          <p:cNvSpPr txBox="1"/>
          <p:nvPr/>
        </p:nvSpPr>
        <p:spPr>
          <a:xfrm>
            <a:off x="5123788" y="1530513"/>
            <a:ext cx="3258212" cy="79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spc="-93" dirty="0">
                <a:solidFill>
                  <a:srgbClr val="191919"/>
                </a:solidFill>
                <a:latin typeface="+mj-lt"/>
              </a:rPr>
              <a:t>Type I (FP)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97D89099-00D7-B724-DF1F-2C080E1C755F}"/>
              </a:ext>
            </a:extLst>
          </p:cNvPr>
          <p:cNvSpPr txBox="1"/>
          <p:nvPr/>
        </p:nvSpPr>
        <p:spPr>
          <a:xfrm>
            <a:off x="8963446" y="1517172"/>
            <a:ext cx="3914353" cy="79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spc="-93" dirty="0">
                <a:solidFill>
                  <a:srgbClr val="191919"/>
                </a:solidFill>
                <a:latin typeface="+mj-lt"/>
              </a:rPr>
              <a:t>Type I </a:t>
            </a:r>
            <a:r>
              <a:rPr lang="en-US" sz="4692" spc="-93" dirty="0" err="1">
                <a:solidFill>
                  <a:srgbClr val="191919"/>
                </a:solidFill>
                <a:latin typeface="+mj-lt"/>
              </a:rPr>
              <a:t>I</a:t>
            </a:r>
            <a:r>
              <a:rPr lang="en-US" sz="4692" spc="-93" dirty="0">
                <a:solidFill>
                  <a:srgbClr val="191919"/>
                </a:solidFill>
                <a:latin typeface="+mj-lt"/>
              </a:rPr>
              <a:t> (FN)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A27FD0-3AB1-DF51-4BCB-A421DA1A336C}"/>
              </a:ext>
            </a:extLst>
          </p:cNvPr>
          <p:cNvSpPr/>
          <p:nvPr/>
        </p:nvSpPr>
        <p:spPr>
          <a:xfrm>
            <a:off x="6387739" y="4607563"/>
            <a:ext cx="640917" cy="45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8D06-1BEE-88C5-744C-9DEB922F9949}"/>
              </a:ext>
            </a:extLst>
          </p:cNvPr>
          <p:cNvSpPr/>
          <p:nvPr/>
        </p:nvSpPr>
        <p:spPr>
          <a:xfrm>
            <a:off x="9212295" y="6735894"/>
            <a:ext cx="640917" cy="45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AE0573-FC04-F829-8100-6C375AE6CF74}"/>
              </a:ext>
            </a:extLst>
          </p:cNvPr>
          <p:cNvSpPr/>
          <p:nvPr/>
        </p:nvSpPr>
        <p:spPr>
          <a:xfrm>
            <a:off x="6121080" y="6720521"/>
            <a:ext cx="640917" cy="45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18E5D-3FF9-5F31-E69F-DEAD15CB1784}"/>
              </a:ext>
            </a:extLst>
          </p:cNvPr>
          <p:cNvSpPr/>
          <p:nvPr/>
        </p:nvSpPr>
        <p:spPr>
          <a:xfrm>
            <a:off x="9262499" y="4538752"/>
            <a:ext cx="640917" cy="45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48F6E-9BBD-BEE8-9683-C0F8A361FE59}"/>
              </a:ext>
            </a:extLst>
          </p:cNvPr>
          <p:cNvSpPr txBox="1"/>
          <p:nvPr/>
        </p:nvSpPr>
        <p:spPr>
          <a:xfrm>
            <a:off x="1497943" y="8267700"/>
            <a:ext cx="1069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=&gt; Precision of 0 &amp; sensitivity should be high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4928F7-42E8-03E5-63C9-42F1231E4DBC}"/>
              </a:ext>
            </a:extLst>
          </p:cNvPr>
          <p:cNvSpPr txBox="1"/>
          <p:nvPr/>
        </p:nvSpPr>
        <p:spPr>
          <a:xfrm>
            <a:off x="2955892" y="588535"/>
            <a:ext cx="1069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=&gt; Which type of error is dangerous?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CF567E-EB8A-545B-4334-56E1D6673E9D}"/>
              </a:ext>
            </a:extLst>
          </p:cNvPr>
          <p:cNvSpPr/>
          <p:nvPr/>
        </p:nvSpPr>
        <p:spPr>
          <a:xfrm>
            <a:off x="8635376" y="1249010"/>
            <a:ext cx="3914353" cy="1330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92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  <p:bldP spid="13" grpId="0"/>
      <p:bldP spid="16" grpId="0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034" y="3348832"/>
            <a:ext cx="8575931" cy="30861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56034" y="3463027"/>
            <a:ext cx="8794960" cy="1838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</a:rPr>
              <a:t>Logistic Regression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3633C9D1-B9AE-A993-5472-AC43138DFB9D}"/>
              </a:ext>
            </a:extLst>
          </p:cNvPr>
          <p:cNvGrpSpPr/>
          <p:nvPr/>
        </p:nvGrpSpPr>
        <p:grpSpPr>
          <a:xfrm>
            <a:off x="6911752" y="570017"/>
            <a:ext cx="2643003" cy="2721717"/>
            <a:chOff x="0" y="0"/>
            <a:chExt cx="812800" cy="812800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81FE767-5F43-B459-6135-987CA9FE4B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B43F2ADE-1C3B-7B90-F4DE-EA1D65BA36C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534334-321B-E0B6-5E8B-1EFF9FF5573D}"/>
              </a:ext>
            </a:extLst>
          </p:cNvPr>
          <p:cNvSpPr txBox="1"/>
          <p:nvPr/>
        </p:nvSpPr>
        <p:spPr>
          <a:xfrm>
            <a:off x="7570356" y="1280013"/>
            <a:ext cx="2232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High Bias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663A7EE0-3ABC-4F8F-7B7A-438B8FB66ECB}"/>
              </a:ext>
            </a:extLst>
          </p:cNvPr>
          <p:cNvGrpSpPr/>
          <p:nvPr/>
        </p:nvGrpSpPr>
        <p:grpSpPr>
          <a:xfrm>
            <a:off x="2753364" y="6079604"/>
            <a:ext cx="3726339" cy="3086100"/>
            <a:chOff x="0" y="0"/>
            <a:chExt cx="812800" cy="812800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E87B6E4-7A8F-1701-4286-A1366E3E93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BD9F6BC8-CF4B-54F2-1538-7573FD2C59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4">
            <a:extLst>
              <a:ext uri="{FF2B5EF4-FFF2-40B4-BE49-F238E27FC236}">
                <a16:creationId xmlns:a16="http://schemas.microsoft.com/office/drawing/2014/main" id="{217EE592-A808-C183-D09D-8C21FB078D55}"/>
              </a:ext>
            </a:extLst>
          </p:cNvPr>
          <p:cNvGrpSpPr/>
          <p:nvPr/>
        </p:nvGrpSpPr>
        <p:grpSpPr>
          <a:xfrm>
            <a:off x="9598646" y="6434932"/>
            <a:ext cx="3292988" cy="2830213"/>
            <a:chOff x="0" y="0"/>
            <a:chExt cx="812800" cy="81280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7C65BD10-538E-4509-3CDB-2E542AF9D8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69E19CA3-FD7A-671E-34F7-EB2C5A1C006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C9B0238-CE18-ABD2-5045-D426F1FE8575}"/>
              </a:ext>
            </a:extLst>
          </p:cNvPr>
          <p:cNvSpPr txBox="1"/>
          <p:nvPr/>
        </p:nvSpPr>
        <p:spPr>
          <a:xfrm>
            <a:off x="3279308" y="6879167"/>
            <a:ext cx="26744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Parametric Algorithm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72B6EA-DE75-0881-3085-FF893D18603D}"/>
              </a:ext>
            </a:extLst>
          </p:cNvPr>
          <p:cNvSpPr txBox="1"/>
          <p:nvPr/>
        </p:nvSpPr>
        <p:spPr>
          <a:xfrm>
            <a:off x="10133358" y="7080688"/>
            <a:ext cx="2232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Low 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1820" y="2398456"/>
            <a:ext cx="9905903" cy="5258754"/>
            <a:chOff x="0" y="0"/>
            <a:chExt cx="2785608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014" y="4160701"/>
            <a:ext cx="4747214" cy="4754798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4" name="Group 24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10">
            <a:extLst>
              <a:ext uri="{FF2B5EF4-FFF2-40B4-BE49-F238E27FC236}">
                <a16:creationId xmlns:a16="http://schemas.microsoft.com/office/drawing/2014/main" id="{E2FA7A32-989E-5F0C-2D4A-44AFDBF7A03E}"/>
              </a:ext>
            </a:extLst>
          </p:cNvPr>
          <p:cNvSpPr/>
          <p:nvPr/>
        </p:nvSpPr>
        <p:spPr>
          <a:xfrm>
            <a:off x="13316046" y="-166548"/>
            <a:ext cx="5206903" cy="5258754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6662F-D6BC-10A0-046A-708113C8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5" y="4731626"/>
            <a:ext cx="3655591" cy="36129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FB62BA2-4A8F-8243-5E65-EEF38CEEE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466" y="390972"/>
            <a:ext cx="4112442" cy="40793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D232AE-B6D7-D4A1-5467-3E6CF54DB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155" y="2730365"/>
            <a:ext cx="8253270" cy="4665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7610191" y="5019469"/>
            <a:ext cx="5334876" cy="2086085"/>
            <a:chOff x="0" y="0"/>
            <a:chExt cx="1234628" cy="48277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2059" y="393039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spc="-93" dirty="0">
                <a:solidFill>
                  <a:srgbClr val="191919"/>
                </a:solidFill>
              </a:rPr>
              <a:t>Dataset</a:t>
            </a:r>
            <a:r>
              <a:rPr lang="en-US" sz="4692" spc="-93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692" spc="-93" dirty="0">
                <a:solidFill>
                  <a:srgbClr val="191919"/>
                </a:solidFill>
              </a:rPr>
              <a:t>Summary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88111" y="8053237"/>
            <a:ext cx="6064231" cy="39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21"/>
              </a:lnSpc>
            </a:pPr>
            <a:r>
              <a:rPr lang="en-US" sz="3200" b="1" dirty="0">
                <a:solidFill>
                  <a:srgbClr val="343432"/>
                </a:solidFill>
                <a:latin typeface="+mj-lt"/>
              </a:rPr>
              <a:t>TV – H1N1 Vaccine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6268090" y="845306"/>
            <a:ext cx="4599019" cy="599023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65546" y="1670724"/>
            <a:ext cx="5578400" cy="3290979"/>
            <a:chOff x="0" y="0"/>
            <a:chExt cx="1234628" cy="4827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32" y="2123630"/>
            <a:ext cx="1228028" cy="1226514"/>
            <a:chOff x="0" y="0"/>
            <a:chExt cx="323431" cy="3230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8961" y="2425431"/>
            <a:ext cx="3062511" cy="2168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1600" b="0" i="0" dirty="0">
                <a:effectLst/>
                <a:latin typeface="Söhne Mono"/>
              </a:rPr>
              <a:t>- </a:t>
            </a:r>
            <a:r>
              <a:rPr lang="en-US" sz="2400" b="0" i="0" dirty="0">
                <a:effectLst/>
                <a:latin typeface="+mj-lt"/>
              </a:rPr>
              <a:t>`</a:t>
            </a:r>
            <a:r>
              <a:rPr lang="en-US" sz="2400" b="0" i="0" dirty="0" err="1">
                <a:effectLst/>
                <a:latin typeface="+mj-lt"/>
              </a:rPr>
              <a:t>unique_id</a:t>
            </a:r>
            <a:r>
              <a:rPr lang="en-US" sz="2400" b="0" i="0" dirty="0">
                <a:effectLst/>
                <a:latin typeface="+mj-lt"/>
              </a:rPr>
              <a:t>` - `</a:t>
            </a:r>
            <a:r>
              <a:rPr lang="en-US" sz="2400" b="0" i="0" dirty="0" err="1">
                <a:effectLst/>
                <a:latin typeface="+mj-lt"/>
              </a:rPr>
              <a:t>age_bracket</a:t>
            </a:r>
            <a:r>
              <a:rPr lang="en-US" sz="2400" b="0" i="0" dirty="0">
                <a:effectLst/>
                <a:latin typeface="+mj-lt"/>
              </a:rPr>
              <a:t>` - `qualification` - `race` - `sex` - `</a:t>
            </a:r>
            <a:r>
              <a:rPr lang="en-US" sz="2400" b="0" i="0" dirty="0" err="1">
                <a:effectLst/>
                <a:latin typeface="+mj-lt"/>
              </a:rPr>
              <a:t>income_level</a:t>
            </a:r>
            <a:r>
              <a:rPr lang="en-US" sz="2400" b="0" i="0" dirty="0">
                <a:effectLst/>
                <a:latin typeface="+mj-lt"/>
              </a:rPr>
              <a:t>` - `</a:t>
            </a:r>
            <a:r>
              <a:rPr lang="en-US" sz="2400" b="0" i="0" dirty="0" err="1">
                <a:effectLst/>
                <a:latin typeface="+mj-lt"/>
              </a:rPr>
              <a:t>marital_status</a:t>
            </a:r>
            <a:r>
              <a:rPr lang="en-US" sz="2400" b="0" i="0" dirty="0">
                <a:effectLst/>
                <a:latin typeface="+mj-lt"/>
              </a:rPr>
              <a:t>` - `</a:t>
            </a:r>
            <a:r>
              <a:rPr lang="en-US" sz="2400" b="0" i="0" dirty="0" err="1">
                <a:effectLst/>
                <a:latin typeface="+mj-lt"/>
              </a:rPr>
              <a:t>housing_status</a:t>
            </a:r>
            <a:r>
              <a:rPr lang="en-US" sz="2400" b="0" i="0" dirty="0">
                <a:effectLst/>
                <a:latin typeface="+mj-lt"/>
              </a:rPr>
              <a:t>` - `employment` - `</a:t>
            </a:r>
            <a:r>
              <a:rPr lang="en-US" sz="2400" b="0" i="0" dirty="0" err="1">
                <a:effectLst/>
                <a:latin typeface="+mj-lt"/>
              </a:rPr>
              <a:t>census_msa</a:t>
            </a:r>
            <a:r>
              <a:rPr lang="en-US" sz="1600" b="0" i="0" dirty="0">
                <a:effectLst/>
                <a:latin typeface="Söhne Mono"/>
              </a:rPr>
              <a:t>`</a:t>
            </a:r>
            <a:endParaRPr lang="en-US" sz="1613" dirty="0">
              <a:latin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1546" y="1960551"/>
            <a:ext cx="4100514" cy="28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31F20"/>
                </a:solidFill>
              </a:rPr>
              <a:t>Demographic</a:t>
            </a:r>
            <a:r>
              <a:rPr lang="en-US" sz="2400" dirty="0">
                <a:solidFill>
                  <a:srgbClr val="231F20"/>
                </a:solidFill>
              </a:rPr>
              <a:t> </a:t>
            </a:r>
            <a:r>
              <a:rPr lang="en-US" sz="2400" b="1" dirty="0">
                <a:solidFill>
                  <a:srgbClr val="231F20"/>
                </a:solidFill>
              </a:rPr>
              <a:t>Information</a:t>
            </a:r>
          </a:p>
        </p:txBody>
      </p:sp>
      <p:sp>
        <p:nvSpPr>
          <p:cNvPr id="22" name="Freeform 22"/>
          <p:cNvSpPr/>
          <p:nvPr/>
        </p:nvSpPr>
        <p:spPr>
          <a:xfrm rot="-10800000">
            <a:off x="1016982" y="5976513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503551" y="1460072"/>
            <a:ext cx="6653200" cy="3216076"/>
            <a:chOff x="0" y="0"/>
            <a:chExt cx="1234628" cy="4827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15390" y="2829491"/>
            <a:ext cx="1129166" cy="1311543"/>
            <a:chOff x="0" y="0"/>
            <a:chExt cx="323431" cy="3230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318519" y="2329993"/>
            <a:ext cx="4183100" cy="215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`h1n1_worry`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`h1n1_awareness`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antiviral_medication</a:t>
            </a:r>
            <a:r>
              <a:rPr lang="en-US" sz="2400" dirty="0">
                <a:solidFill>
                  <a:srgbClr val="231F20"/>
                </a:solidFill>
              </a:rPr>
              <a:t>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contact_avoidance</a:t>
            </a:r>
            <a:r>
              <a:rPr lang="en-US" sz="2400" dirty="0">
                <a:solidFill>
                  <a:srgbClr val="231F20"/>
                </a:solidFill>
              </a:rPr>
              <a:t>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bought_face_mask</a:t>
            </a:r>
            <a:r>
              <a:rPr lang="en-US" sz="2400" dirty="0">
                <a:solidFill>
                  <a:srgbClr val="231F20"/>
                </a:solidFill>
              </a:rPr>
              <a:t>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wash_hands_frequently</a:t>
            </a:r>
            <a:r>
              <a:rPr lang="en-US" sz="2400" dirty="0">
                <a:solidFill>
                  <a:srgbClr val="231F20"/>
                </a:solidFill>
              </a:rPr>
              <a:t>`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`...` (similar variables for seasonal flu)</a:t>
            </a:r>
            <a:endParaRPr lang="en-US" sz="1613" dirty="0">
              <a:solidFill>
                <a:srgbClr val="231F2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49551" y="1691617"/>
            <a:ext cx="3677120" cy="36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17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333231"/>
                </a:solidFill>
              </a:rPr>
              <a:t>Health and Vaccination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6978095" y="2941205"/>
            <a:ext cx="1050912" cy="1088285"/>
          </a:xfrm>
          <a:custGeom>
            <a:avLst/>
            <a:gdLst/>
            <a:ahLst/>
            <a:cxnLst/>
            <a:rect l="l" t="t" r="r" b="b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32588" y="4822340"/>
            <a:ext cx="1228028" cy="1226514"/>
            <a:chOff x="0" y="0"/>
            <a:chExt cx="323431" cy="3230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318519" y="5700251"/>
            <a:ext cx="4183100" cy="5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1613" dirty="0">
                <a:solidFill>
                  <a:srgbClr val="231F20"/>
                </a:solidFill>
                <a:latin typeface="Open Sauce"/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no_of_adults</a:t>
            </a:r>
            <a:r>
              <a:rPr lang="en-US" sz="2400" dirty="0">
                <a:solidFill>
                  <a:srgbClr val="231F20"/>
                </a:solidFill>
              </a:rPr>
              <a:t>’</a:t>
            </a:r>
          </a:p>
          <a:p>
            <a:pPr marL="0" lvl="0" indent="0">
              <a:lnSpc>
                <a:spcPts val="2065"/>
              </a:lnSpc>
              <a:spcBef>
                <a:spcPct val="0"/>
              </a:spcBef>
            </a:pPr>
            <a:r>
              <a:rPr lang="en-US" sz="2400" dirty="0">
                <a:solidFill>
                  <a:srgbClr val="231F20"/>
                </a:solidFill>
              </a:rPr>
              <a:t>- `</a:t>
            </a:r>
            <a:r>
              <a:rPr lang="en-US" sz="2400" dirty="0" err="1">
                <a:solidFill>
                  <a:srgbClr val="231F20"/>
                </a:solidFill>
              </a:rPr>
              <a:t>no_of_children</a:t>
            </a:r>
            <a:r>
              <a:rPr lang="en-US" sz="1613" dirty="0">
                <a:solidFill>
                  <a:srgbClr val="231F20"/>
                </a:solidFill>
                <a:latin typeface="Open Sauce"/>
              </a:rPr>
              <a:t>’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91319" y="5203820"/>
            <a:ext cx="4100514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17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333231"/>
                </a:solidFill>
                <a:latin typeface="Open Sauce Bold"/>
              </a:rPr>
              <a:t> </a:t>
            </a:r>
            <a:r>
              <a:rPr lang="en-US" sz="2357" b="1" dirty="0">
                <a:solidFill>
                  <a:srgbClr val="333231"/>
                </a:solidFill>
              </a:rPr>
              <a:t>Household Information</a:t>
            </a:r>
          </a:p>
        </p:txBody>
      </p:sp>
      <p:sp>
        <p:nvSpPr>
          <p:cNvPr id="42" name="Freeform 42"/>
          <p:cNvSpPr/>
          <p:nvPr/>
        </p:nvSpPr>
        <p:spPr>
          <a:xfrm>
            <a:off x="315284" y="229587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3" name="Group 43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3120226" y="5094743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9" grpId="0"/>
      <p:bldP spid="30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" y="79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008" y="318964"/>
            <a:ext cx="17641960" cy="9721080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4554" y="213504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spc="-102" dirty="0">
                <a:solidFill>
                  <a:srgbClr val="191919"/>
                </a:solidFill>
              </a:rPr>
              <a:t>Heat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F9FFA-AEA6-055F-382D-3C2D0484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176" y="851589"/>
            <a:ext cx="14617624" cy="9243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0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755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1022705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902" y="1597213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spc="-102" dirty="0">
                <a:solidFill>
                  <a:srgbClr val="191919"/>
                </a:solidFill>
              </a:rPr>
              <a:t>Building a risk-averse model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2105964" y="3905691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1664488" y="4535836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AutoShape 9"/>
          <p:cNvSpPr/>
          <p:nvPr/>
        </p:nvSpPr>
        <p:spPr>
          <a:xfrm>
            <a:off x="2613733" y="6377212"/>
            <a:ext cx="0" cy="467846"/>
          </a:xfrm>
          <a:prstGeom prst="line">
            <a:avLst/>
          </a:prstGeom>
          <a:ln w="38100" cap="rnd">
            <a:solidFill>
              <a:srgbClr val="1068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 rot="-5400000" flipH="1" flipV="1">
            <a:off x="4166436" y="4921230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3753518" y="4535836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AutoShape 12"/>
          <p:cNvSpPr/>
          <p:nvPr/>
        </p:nvSpPr>
        <p:spPr>
          <a:xfrm flipH="1" flipV="1">
            <a:off x="4643527" y="4067812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 rot="-5400000">
            <a:off x="6222910" y="3905779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400000">
            <a:off x="5781435" y="453592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AutoShape 15"/>
          <p:cNvSpPr/>
          <p:nvPr/>
        </p:nvSpPr>
        <p:spPr>
          <a:xfrm>
            <a:off x="6730680" y="6377300"/>
            <a:ext cx="0" cy="467846"/>
          </a:xfrm>
          <a:prstGeom prst="line">
            <a:avLst/>
          </a:prstGeom>
          <a:ln w="38100" cap="rnd">
            <a:solidFill>
              <a:srgbClr val="1068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6" name="Freeform 16"/>
          <p:cNvSpPr/>
          <p:nvPr/>
        </p:nvSpPr>
        <p:spPr>
          <a:xfrm rot="-5400000" flipH="1" flipV="1">
            <a:off x="8283383" y="4921318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5400000">
            <a:off x="7870464" y="453592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AutoShape 18"/>
          <p:cNvSpPr/>
          <p:nvPr/>
        </p:nvSpPr>
        <p:spPr>
          <a:xfrm flipH="1" flipV="1">
            <a:off x="8760474" y="4067900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9" name="Freeform 19"/>
          <p:cNvSpPr/>
          <p:nvPr/>
        </p:nvSpPr>
        <p:spPr>
          <a:xfrm rot="-5400000">
            <a:off x="10343251" y="3905779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5400000">
            <a:off x="9901775" y="453592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AutoShape 21"/>
          <p:cNvSpPr/>
          <p:nvPr/>
        </p:nvSpPr>
        <p:spPr>
          <a:xfrm>
            <a:off x="10851020" y="6377300"/>
            <a:ext cx="0" cy="467846"/>
          </a:xfrm>
          <a:prstGeom prst="line">
            <a:avLst/>
          </a:prstGeom>
          <a:ln w="38100" cap="rnd">
            <a:solidFill>
              <a:srgbClr val="1068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2" name="Freeform 22"/>
          <p:cNvSpPr/>
          <p:nvPr/>
        </p:nvSpPr>
        <p:spPr>
          <a:xfrm rot="-5400000" flipH="1" flipV="1">
            <a:off x="12398356" y="4921230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-5400000">
            <a:off x="11985437" y="4535836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AutoShape 24"/>
          <p:cNvSpPr/>
          <p:nvPr/>
        </p:nvSpPr>
        <p:spPr>
          <a:xfrm flipH="1" flipV="1">
            <a:off x="12875447" y="4067812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5" name="Freeform 25"/>
          <p:cNvSpPr/>
          <p:nvPr/>
        </p:nvSpPr>
        <p:spPr>
          <a:xfrm>
            <a:off x="12498637" y="4992609"/>
            <a:ext cx="763214" cy="971684"/>
          </a:xfrm>
          <a:custGeom>
            <a:avLst/>
            <a:gdLst/>
            <a:ahLst/>
            <a:cxnLst/>
            <a:rect l="l" t="t" r="r" b="b"/>
            <a:pathLst>
              <a:path w="763214" h="971684">
                <a:moveTo>
                  <a:pt x="0" y="0"/>
                </a:moveTo>
                <a:lnTo>
                  <a:pt x="763214" y="0"/>
                </a:lnTo>
                <a:lnTo>
                  <a:pt x="763214" y="971685"/>
                </a:lnTo>
                <a:lnTo>
                  <a:pt x="0" y="9716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 rot="-5400000">
            <a:off x="14460143" y="3905779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 rot="-5400000">
            <a:off x="14018668" y="453592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AutoShape 28"/>
          <p:cNvSpPr/>
          <p:nvPr/>
        </p:nvSpPr>
        <p:spPr>
          <a:xfrm>
            <a:off x="14967913" y="6377300"/>
            <a:ext cx="0" cy="467846"/>
          </a:xfrm>
          <a:prstGeom prst="line">
            <a:avLst/>
          </a:prstGeom>
          <a:ln w="38100" cap="rnd">
            <a:solidFill>
              <a:srgbClr val="10686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9" name="Freeform 29"/>
          <p:cNvSpPr/>
          <p:nvPr/>
        </p:nvSpPr>
        <p:spPr>
          <a:xfrm>
            <a:off x="8378296" y="5030888"/>
            <a:ext cx="780340" cy="780340"/>
          </a:xfrm>
          <a:custGeom>
            <a:avLst/>
            <a:gdLst/>
            <a:ahLst/>
            <a:cxnLst/>
            <a:rect l="l" t="t" r="r" b="b"/>
            <a:pathLst>
              <a:path w="780340" h="780340">
                <a:moveTo>
                  <a:pt x="0" y="0"/>
                </a:moveTo>
                <a:lnTo>
                  <a:pt x="780341" y="0"/>
                </a:lnTo>
                <a:lnTo>
                  <a:pt x="780341" y="780340"/>
                </a:lnTo>
                <a:lnTo>
                  <a:pt x="0" y="780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2176730" y="5107484"/>
            <a:ext cx="816893" cy="766859"/>
          </a:xfrm>
          <a:custGeom>
            <a:avLst/>
            <a:gdLst/>
            <a:ahLst/>
            <a:cxnLst/>
            <a:rect l="l" t="t" r="r" b="b"/>
            <a:pathLst>
              <a:path w="816893" h="766859">
                <a:moveTo>
                  <a:pt x="0" y="0"/>
                </a:moveTo>
                <a:lnTo>
                  <a:pt x="816893" y="0"/>
                </a:lnTo>
                <a:lnTo>
                  <a:pt x="816893" y="766859"/>
                </a:lnTo>
                <a:lnTo>
                  <a:pt x="0" y="76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4211264" y="4992609"/>
            <a:ext cx="867745" cy="856898"/>
          </a:xfrm>
          <a:custGeom>
            <a:avLst/>
            <a:gdLst/>
            <a:ahLst/>
            <a:cxnLst/>
            <a:rect l="l" t="t" r="r" b="b"/>
            <a:pathLst>
              <a:path w="867745" h="856898">
                <a:moveTo>
                  <a:pt x="0" y="0"/>
                </a:moveTo>
                <a:lnTo>
                  <a:pt x="867744" y="0"/>
                </a:lnTo>
                <a:lnTo>
                  <a:pt x="867744" y="856898"/>
                </a:lnTo>
                <a:lnTo>
                  <a:pt x="0" y="8568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6206997" y="4992609"/>
            <a:ext cx="895690" cy="897322"/>
          </a:xfrm>
          <a:custGeom>
            <a:avLst/>
            <a:gdLst/>
            <a:ahLst/>
            <a:cxnLst/>
            <a:rect l="l" t="t" r="r" b="b"/>
            <a:pathLst>
              <a:path w="895690" h="897322">
                <a:moveTo>
                  <a:pt x="0" y="0"/>
                </a:moveTo>
                <a:lnTo>
                  <a:pt x="895691" y="0"/>
                </a:lnTo>
                <a:lnTo>
                  <a:pt x="895691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Freeform 33"/>
          <p:cNvSpPr/>
          <p:nvPr/>
        </p:nvSpPr>
        <p:spPr>
          <a:xfrm>
            <a:off x="14461010" y="4959753"/>
            <a:ext cx="964788" cy="963034"/>
          </a:xfrm>
          <a:custGeom>
            <a:avLst/>
            <a:gdLst/>
            <a:ahLst/>
            <a:cxnLst/>
            <a:rect l="l" t="t" r="r" b="b"/>
            <a:pathLst>
              <a:path w="964788" h="963034">
                <a:moveTo>
                  <a:pt x="0" y="0"/>
                </a:moveTo>
                <a:lnTo>
                  <a:pt x="964788" y="0"/>
                </a:lnTo>
                <a:lnTo>
                  <a:pt x="964788" y="963034"/>
                </a:lnTo>
                <a:lnTo>
                  <a:pt x="0" y="96303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10401534" y="5065936"/>
            <a:ext cx="904871" cy="904871"/>
          </a:xfrm>
          <a:custGeom>
            <a:avLst/>
            <a:gdLst/>
            <a:ahLst/>
            <a:cxnLst/>
            <a:rect l="l" t="t" r="r" b="b"/>
            <a:pathLst>
              <a:path w="904871" h="904871">
                <a:moveTo>
                  <a:pt x="0" y="0"/>
                </a:moveTo>
                <a:lnTo>
                  <a:pt x="904871" y="0"/>
                </a:lnTo>
                <a:lnTo>
                  <a:pt x="904871" y="904871"/>
                </a:lnTo>
                <a:lnTo>
                  <a:pt x="0" y="9048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1611190" y="7111136"/>
            <a:ext cx="2060473" cy="32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EDA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79303" y="3166159"/>
            <a:ext cx="3737764" cy="62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Outliers/ Irrelevant data/ Redundant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16373" y="7144880"/>
            <a:ext cx="2533801" cy="62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Feature Transformation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70457" y="3489140"/>
            <a:ext cx="2641389" cy="32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Building Model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24964" y="7133265"/>
            <a:ext cx="2060473" cy="62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Evaluate Model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63340" y="3366918"/>
            <a:ext cx="2060473" cy="62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Feature Engineering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35174" y="7133265"/>
            <a:ext cx="2974198" cy="62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3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</a:rPr>
              <a:t>Evaluate Model &amp; Compare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5FA89E-2A95-618C-4FBB-964D2491F169}"/>
              </a:ext>
            </a:extLst>
          </p:cNvPr>
          <p:cNvSpPr txBox="1"/>
          <p:nvPr/>
        </p:nvSpPr>
        <p:spPr>
          <a:xfrm>
            <a:off x="2879303" y="8455868"/>
            <a:ext cx="8427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=&gt; </a:t>
            </a:r>
            <a:r>
              <a:rPr lang="en-IN" sz="4000" dirty="0"/>
              <a:t>What are the issues with the model?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1E76F-BDA6-1088-E50C-49FF8AF4C009}"/>
              </a:ext>
            </a:extLst>
          </p:cNvPr>
          <p:cNvSpPr txBox="1"/>
          <p:nvPr/>
        </p:nvSpPr>
        <p:spPr>
          <a:xfrm>
            <a:off x="10111846" y="1903140"/>
            <a:ext cx="531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=&gt; What is risk-averse model?</a:t>
            </a:r>
          </a:p>
        </p:txBody>
      </p:sp>
    </p:spTree>
    <p:extLst>
      <p:ext uri="{BB962C8B-B14F-4D97-AF65-F5344CB8AC3E}">
        <p14:creationId xmlns:p14="http://schemas.microsoft.com/office/powerpoint/2010/main" val="459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" y="79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3040" y="967036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902" y="1597213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spc="-102" dirty="0">
                <a:solidFill>
                  <a:srgbClr val="191919"/>
                </a:solidFill>
              </a:rPr>
              <a:t>Assumptions of LR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5F4EBA-41AD-3A95-B0C3-303377C6688E}"/>
              </a:ext>
            </a:extLst>
          </p:cNvPr>
          <p:cNvSpPr txBox="1"/>
          <p:nvPr/>
        </p:nvSpPr>
        <p:spPr>
          <a:xfrm>
            <a:off x="2231231" y="3703340"/>
            <a:ext cx="5256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=&gt; Linear</a:t>
            </a:r>
          </a:p>
          <a:p>
            <a:r>
              <a:rPr lang="en-IN" sz="3600" dirty="0"/>
              <a:t>=&gt; No </a:t>
            </a:r>
            <a:r>
              <a:rPr lang="en-IN" sz="3600" dirty="0" err="1"/>
              <a:t>edogenity</a:t>
            </a:r>
            <a:r>
              <a:rPr lang="en-IN" sz="3600" dirty="0"/>
              <a:t> </a:t>
            </a:r>
          </a:p>
          <a:p>
            <a:r>
              <a:rPr lang="en-IN" sz="3600" dirty="0"/>
              <a:t>=&gt; No autocorrelation</a:t>
            </a:r>
          </a:p>
          <a:p>
            <a:r>
              <a:rPr lang="en-IN" sz="3600" dirty="0"/>
              <a:t>=&gt; No multicollinearity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756DCF-E321-F11E-E995-4E18E260A314}"/>
              </a:ext>
            </a:extLst>
          </p:cNvPr>
          <p:cNvSpPr txBox="1"/>
          <p:nvPr/>
        </p:nvSpPr>
        <p:spPr>
          <a:xfrm>
            <a:off x="5665181" y="422844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Hausman 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408BDD-C2D4-E803-2CA6-BD5324FBF732}"/>
              </a:ext>
            </a:extLst>
          </p:cNvPr>
          <p:cNvSpPr txBox="1"/>
          <p:nvPr/>
        </p:nvSpPr>
        <p:spPr>
          <a:xfrm>
            <a:off x="6555241" y="4800284"/>
            <a:ext cx="398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solidFill>
                  <a:srgbClr val="FF0000"/>
                </a:solidFill>
              </a:rPr>
              <a:t>Dubrin</a:t>
            </a:r>
            <a:r>
              <a:rPr lang="en-IN" sz="3600" dirty="0">
                <a:solidFill>
                  <a:srgbClr val="FF0000"/>
                </a:solidFill>
              </a:rPr>
              <a:t> Watson Test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06C3A-71C4-70A0-7FF5-BC1AFD26DB89}"/>
              </a:ext>
            </a:extLst>
          </p:cNvPr>
          <p:cNvSpPr txBox="1"/>
          <p:nvPr/>
        </p:nvSpPr>
        <p:spPr>
          <a:xfrm>
            <a:off x="6629369" y="540597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VIF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9E60B-98D5-A30E-D2AE-07C7C970FE31}"/>
              </a:ext>
            </a:extLst>
          </p:cNvPr>
          <p:cNvSpPr txBox="1"/>
          <p:nvPr/>
        </p:nvSpPr>
        <p:spPr>
          <a:xfrm>
            <a:off x="1799184" y="7231732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=&gt; </a:t>
            </a:r>
            <a:r>
              <a:rPr lang="en-IN" sz="2800" dirty="0"/>
              <a:t>All independent must be dichotomous or numerical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  <p:bldP spid="44" grpId="0"/>
      <p:bldP spid="45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 and Green Simple  Professional Business Project Presentation</Template>
  <TotalTime>336</TotalTime>
  <Words>461</Words>
  <Application>Microsoft Office PowerPoint</Application>
  <PresentationFormat>Custom</PresentationFormat>
  <Paragraphs>160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Söhne Mono</vt:lpstr>
      <vt:lpstr>Calibri</vt:lpstr>
      <vt:lpstr>Arial</vt:lpstr>
      <vt:lpstr>Open Sauce Bold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sahithi settipalle</dc:creator>
  <cp:lastModifiedBy>BHARGAVI SANA</cp:lastModifiedBy>
  <cp:revision>11</cp:revision>
  <dcterms:created xsi:type="dcterms:W3CDTF">2023-11-29T18:38:59Z</dcterms:created>
  <dcterms:modified xsi:type="dcterms:W3CDTF">2023-11-30T11:00:12Z</dcterms:modified>
  <dc:identifier>DAF1kGICwLg</dc:identifier>
</cp:coreProperties>
</file>